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AQUA-TERRA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Subterranean Freshwater Storage</a:t>
            </a:r>
          </a:p>
          <a:p>
            <a:r>
              <a:t>Climate Resilience for Coastal Europe</a:t>
            </a:r>
          </a:p>
          <a:p>
            <a:endParaRPr/>
          </a:p>
          <a:p>
            <a:r>
              <a:t>INTERREG Atlantic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48 months</a:t>
            </a:r>
          </a:p>
          <a:p>
            <a:endParaRPr/>
          </a:p>
          <a:p>
            <a:r>
              <a:t>• Knowledge &amp; assessment</a:t>
            </a:r>
          </a:p>
          <a:p>
            <a:r>
              <a:t>• Engineering design</a:t>
            </a:r>
          </a:p>
          <a:p>
            <a:r>
              <a:t>• Infrastructure deployment</a:t>
            </a:r>
          </a:p>
          <a:p>
            <a:r>
              <a:t>• Monitoring &amp; optimisation</a:t>
            </a:r>
          </a:p>
          <a:p>
            <a:r>
              <a:t>• Capitalisation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European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future of water is invisible.</a:t>
            </a:r>
          </a:p>
          <a:p>
            <a:endParaRPr/>
          </a:p>
          <a:p>
            <a:r>
              <a:t>Not dams of concrete —</a:t>
            </a:r>
          </a:p>
          <a:p>
            <a:r>
              <a:t>but reservoirs beneath our feet.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 coastal aquifers into climate‑resilient underground freshwater reservoirs.</a:t>
            </a:r>
          </a:p>
          <a:p>
            <a:endParaRPr/>
          </a:p>
          <a:p>
            <a:r>
              <a:t>• Store winter water surplus</a:t>
            </a:r>
          </a:p>
          <a:p>
            <a:r>
              <a:t>• Protect aquifers from salinity</a:t>
            </a:r>
          </a:p>
          <a:p>
            <a:r>
              <a:t>• Guarantee summer supply</a:t>
            </a:r>
          </a:p>
          <a:p>
            <a:r>
              <a:t>• Zero evaporation losses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Increasing droughts</a:t>
            </a:r>
          </a:p>
          <a:p>
            <a:r>
              <a:t>• Rising sea levels</a:t>
            </a:r>
          </a:p>
          <a:p>
            <a:r>
              <a:t>• Seawater intrusion</a:t>
            </a:r>
          </a:p>
          <a:p>
            <a:r>
              <a:t>• Seasonal rainfall imbalance</a:t>
            </a:r>
          </a:p>
          <a:p>
            <a:r>
              <a:t>• High energy desalination dependency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Integrated system combining:</a:t>
            </a:r>
          </a:p>
          <a:p>
            <a:endParaRPr/>
          </a:p>
          <a:p>
            <a:r>
              <a:t>• Managed Aquifer Recharge (MAR)</a:t>
            </a:r>
          </a:p>
          <a:p>
            <a:r>
              <a:t>• Hydraulic anti‑intrusion barriers</a:t>
            </a:r>
          </a:p>
          <a:p>
            <a:r>
              <a:t>• Smart monitoring</a:t>
            </a:r>
          </a:p>
          <a:p>
            <a:r>
              <a:t>• Digital water twins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Freshwater capture</a:t>
            </a:r>
          </a:p>
          <a:p>
            <a:r>
              <a:t>2. Pre‑treatment</a:t>
            </a:r>
          </a:p>
          <a:p>
            <a:r>
              <a:t>3. MAR basins &amp; injection wells</a:t>
            </a:r>
          </a:p>
          <a:p>
            <a:r>
              <a:t>4. Underground freshwater lens</a:t>
            </a:r>
          </a:p>
          <a:p>
            <a:r>
              <a:t>5. Salinity barrier</a:t>
            </a:r>
          </a:p>
          <a:p>
            <a:r>
              <a:t>6. Inland abstraction</a:t>
            </a:r>
          </a:p>
          <a:p>
            <a:r>
              <a:t>7. AI monitoring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Underground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 evaporation</a:t>
            </a:r>
          </a:p>
          <a:p>
            <a:r>
              <a:t>• Natural filtration</a:t>
            </a:r>
          </a:p>
          <a:p>
            <a:r>
              <a:t>• Climate‑proof</a:t>
            </a:r>
          </a:p>
          <a:p>
            <a:r>
              <a:t>• Low energy</a:t>
            </a:r>
          </a:p>
          <a:p>
            <a:r>
              <a:t>• Long‑term resilience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Pilot Territories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Portugal:</a:t>
            </a:r>
          </a:p>
          <a:p>
            <a:r>
              <a:t>• Costa da Caparica</a:t>
            </a:r>
          </a:p>
          <a:p>
            <a:r>
              <a:t>• Ria de Aveiro</a:t>
            </a:r>
          </a:p>
          <a:p>
            <a:r>
              <a:t>• Algarve</a:t>
            </a:r>
          </a:p>
          <a:p>
            <a:r>
              <a:t>• Moledo / Caminha</a:t>
            </a:r>
          </a:p>
          <a:p>
            <a:endParaRPr/>
          </a:p>
          <a:p>
            <a:r>
              <a:t>Replicable across Atlantic Europe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Expected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60–90% salinity reduction</a:t>
            </a:r>
          </a:p>
          <a:p>
            <a:r>
              <a:t>• +40% freshwater availability</a:t>
            </a:r>
          </a:p>
          <a:p>
            <a:r>
              <a:t>• −70% energy consumption</a:t>
            </a:r>
          </a:p>
          <a:p>
            <a:r>
              <a:t>• Long‑term aquifer recovery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INTERREG Added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Cross‑border cooperation</a:t>
            </a:r>
          </a:p>
          <a:p>
            <a:r>
              <a:t>• Nature‑based solution</a:t>
            </a:r>
          </a:p>
          <a:p>
            <a:r>
              <a:t>• Strong territorial impact</a:t>
            </a:r>
          </a:p>
          <a:p>
            <a:r>
              <a:t>• Policy alignment</a:t>
            </a:r>
          </a:p>
          <a:p>
            <a:r>
              <a:t>• Replication toolkit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no Ecrã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Office Theme</vt:lpstr>
      <vt:lpstr>AQUA-TERRA</vt:lpstr>
      <vt:lpstr>Project Vision</vt:lpstr>
      <vt:lpstr>The Challenge</vt:lpstr>
      <vt:lpstr>The Solution</vt:lpstr>
      <vt:lpstr>System Architecture</vt:lpstr>
      <vt:lpstr>Why Underground Storage</vt:lpstr>
      <vt:lpstr>Pilot Territories</vt:lpstr>
      <vt:lpstr>Expected Results</vt:lpstr>
      <vt:lpstr>INTERREG Added Value</vt:lpstr>
      <vt:lpstr>Project Timeline</vt:lpstr>
      <vt:lpstr>A European Vision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AQUA-TERRA</dc:title>
  <dc:subject/>
  <dc:creator/>
  <cp:keywords/>
  <dc:description>generated using python-pptx</dc:description>
  <cp:lastModifiedBy>Francisco Gonçalves</cp:lastModifiedBy>
  <cp:revision>2</cp:revision>
  <dcterms:created xsi:type="dcterms:W3CDTF">2013-01-27T09:14:16Z</dcterms:created>
  <dcterms:modified xsi:type="dcterms:W3CDTF">2026-01-19T12:12:38Z</dcterms:modified>
  <cp:category/>
</cp:coreProperties>
</file>