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" Type="http://schemas.openxmlformats.org/officeDocument/2006/relationships/printerSettings" Target="printerSettings/printerSettings1.bin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PUE_opening_slide_16x9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88952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1097280"/>
            <a:ext cx="10908792" cy="2286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5000" b="1">
                <a:solidFill>
                  <a:srgbClr val="FFCC66"/>
                </a:solidFill>
              </a:rPr>
              <a:t>Plataforma Unificada do Estado (PUE)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05840" y="2560320"/>
            <a:ext cx="10177272" cy="1463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2400">
                <a:solidFill>
                  <a:srgbClr val="E8EEF4"/>
                </a:solidFill>
              </a:rPr>
              <a:t>Arquitectura aberta, resiliente e segura — Active-Active Lisboa ↔ Porto</a:t>
            </a:r>
          </a:p>
        </p:txBody>
      </p:sp>
      <p:pic>
        <p:nvPicPr>
          <p:cNvPr id="6" name="Picture 5" descr="fc_logo_roun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08792" y="320040"/>
            <a:ext cx="914400" cy="9144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57200" y="6309360"/>
            <a:ext cx="11274552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200">
                <a:solidFill>
                  <a:srgbClr val="BDC9D6"/>
                </a:solidFill>
              </a:defRPr>
            </a:pPr>
            <a:r>
              <a:t>1 / 19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0B1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548640"/>
            <a:ext cx="10908792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200" b="1">
                <a:solidFill>
                  <a:srgbClr val="FFCC66"/>
                </a:solidFill>
              </a:rPr>
              <a:t>Piloto — Agendamento do Cidadão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1371600"/>
            <a:ext cx="10543032" cy="4389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100">
                <a:solidFill>
                  <a:srgbClr val="E8EEF4"/>
                </a:solidFill>
              </a:defRPr>
            </a:pPr>
            <a:r>
              <a:t>Front-end acessível; export .ics; OIDC simulado (demo).</a:t>
            </a:r>
          </a:p>
          <a:p>
            <a:pPr>
              <a:defRPr sz="2100">
                <a:solidFill>
                  <a:srgbClr val="E8EEF4"/>
                </a:solidFill>
              </a:defRPr>
            </a:pPr>
            <a:r>
              <a:t>OpenAPI: /v1/services, /v1/sites, /v1/slots, /v1/appointments (+notify).</a:t>
            </a:r>
          </a:p>
          <a:p>
            <a:pPr>
              <a:defRPr sz="2100">
                <a:solidFill>
                  <a:srgbClr val="E8EEF4"/>
                </a:solidFill>
              </a:defRPr>
            </a:pPr>
            <a:r>
              <a:t>Checklists, critérios Go/No-Go e modelo de dados.</a:t>
            </a:r>
          </a:p>
        </p:txBody>
      </p:sp>
      <p:pic>
        <p:nvPicPr>
          <p:cNvPr id="4" name="Picture 3" descr="fc_logo_roun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08792" y="320040"/>
            <a:ext cx="914400" cy="9144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57200" y="6309360"/>
            <a:ext cx="11274552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200">
                <a:solidFill>
                  <a:srgbClr val="BDC9D6"/>
                </a:solidFill>
              </a:defRPr>
            </a:pPr>
            <a:r>
              <a:t>10 / 19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0B1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548640"/>
            <a:ext cx="10908792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200" b="1">
                <a:solidFill>
                  <a:srgbClr val="FFCC66"/>
                </a:solidFill>
              </a:rPr>
              <a:t>Custos (Exercício — ordem de grandeza)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731520" y="1371600"/>
          <a:ext cx="10725912" cy="448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75304"/>
                <a:gridCol w="3575304"/>
                <a:gridCol w="3575304"/>
              </a:tblGrid>
              <a:tr h="896112">
                <a:tc>
                  <a:txBody>
                    <a:bodyPr/>
                    <a:lstStyle/>
                    <a:p>
                      <a:pPr>
                        <a:defRPr sz="1600" b="1">
                          <a:solidFill>
                            <a:srgbClr val="FFCC66"/>
                          </a:solidFill>
                        </a:defRPr>
                      </a:pPr>
                      <a:r>
                        <a:t>Rubrica</a:t>
                      </a:r>
                    </a:p>
                  </a:txBody>
                  <a:tcPr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600" b="1">
                          <a:solidFill>
                            <a:srgbClr val="FFCC66"/>
                          </a:solidFill>
                        </a:defRPr>
                      </a:pPr>
                      <a:r>
                        <a:t>Estimativa</a:t>
                      </a:r>
                    </a:p>
                  </a:txBody>
                  <a:tcPr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600" b="1">
                          <a:solidFill>
                            <a:srgbClr val="FFCC66"/>
                          </a:solidFill>
                        </a:defRPr>
                      </a:pPr>
                      <a:r>
                        <a:t>Observações</a:t>
                      </a:r>
                    </a:p>
                  </a:txBody>
                  <a:tcPr>
                    <a:solidFill>
                      <a:srgbClr val="111111"/>
                    </a:solidFill>
                  </a:tcPr>
                </a:tc>
              </a:tr>
              <a:tr h="896112"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E8EEF4"/>
                          </a:solidFill>
                        </a:defRPr>
                      </a:pPr>
                      <a:r>
                        <a:t>CAPEX inicial (plataforma+infra)</a:t>
                      </a:r>
                    </a:p>
                  </a:txBody>
                  <a:tcPr>
                    <a:solidFill>
                      <a:srgbClr val="0F111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E8EEF4"/>
                          </a:solidFill>
                        </a:defRPr>
                      </a:pPr>
                      <a:r>
                        <a:t>23–39 M€</a:t>
                      </a:r>
                    </a:p>
                  </a:txBody>
                  <a:tcPr>
                    <a:solidFill>
                      <a:srgbClr val="0F111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E8EEF4"/>
                          </a:solidFill>
                        </a:defRPr>
                      </a:pPr>
                      <a:r>
                        <a:t>HW/Redes/Obras/Setup automação</a:t>
                      </a:r>
                    </a:p>
                  </a:txBody>
                  <a:tcPr>
                    <a:solidFill>
                      <a:srgbClr val="0F111A"/>
                    </a:solidFill>
                  </a:tcPr>
                </a:tc>
              </a:tr>
              <a:tr h="896112"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E8EEF4"/>
                          </a:solidFill>
                        </a:defRPr>
                      </a:pPr>
                      <a:r>
                        <a:t>Migração/Desenvolvimento (700 apps)</a:t>
                      </a:r>
                    </a:p>
                  </a:txBody>
                  <a:tcPr>
                    <a:solidFill>
                      <a:srgbClr val="0F111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E8EEF4"/>
                          </a:solidFill>
                        </a:defRPr>
                      </a:pPr>
                      <a:r>
                        <a:t>≈ 141,75 M€</a:t>
                      </a:r>
                    </a:p>
                  </a:txBody>
                  <a:tcPr>
                    <a:solidFill>
                      <a:srgbClr val="0F111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E8EEF4"/>
                          </a:solidFill>
                        </a:defRPr>
                      </a:pPr>
                      <a:r>
                        <a:t>12–24 meses, classes S/M/L/XL</a:t>
                      </a:r>
                    </a:p>
                  </a:txBody>
                  <a:tcPr>
                    <a:solidFill>
                      <a:srgbClr val="0F111A"/>
                    </a:solidFill>
                  </a:tcPr>
                </a:tc>
              </a:tr>
              <a:tr h="896112"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E8EEF4"/>
                          </a:solidFill>
                        </a:defRPr>
                      </a:pPr>
                      <a:r>
                        <a:t>OPEX anual (2 DC)</a:t>
                      </a:r>
                    </a:p>
                  </a:txBody>
                  <a:tcPr>
                    <a:solidFill>
                      <a:srgbClr val="0F111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E8EEF4"/>
                          </a:solidFill>
                        </a:defRPr>
                      </a:pPr>
                      <a:r>
                        <a:t>17–26 M€/ano</a:t>
                      </a:r>
                    </a:p>
                  </a:txBody>
                  <a:tcPr>
                    <a:solidFill>
                      <a:srgbClr val="0F111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E8EEF4"/>
                          </a:solidFill>
                        </a:defRPr>
                      </a:pPr>
                      <a:r>
                        <a:t>Operação, energia, equipas, refresh, segurança</a:t>
                      </a:r>
                    </a:p>
                  </a:txBody>
                  <a:tcPr>
                    <a:solidFill>
                      <a:srgbClr val="0F111A"/>
                    </a:solidFill>
                  </a:tcPr>
                </a:tc>
              </a:tr>
              <a:tr h="896112"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E8EEF4"/>
                          </a:solidFill>
                        </a:defRPr>
                      </a:pPr>
                      <a:r>
                        <a:t>Licenciamento+suporte (open-source)</a:t>
                      </a:r>
                    </a:p>
                  </a:txBody>
                  <a:tcPr>
                    <a:solidFill>
                      <a:srgbClr val="0F111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E8EEF4"/>
                          </a:solidFill>
                        </a:defRPr>
                      </a:pPr>
                      <a:r>
                        <a:t>1,1–2,2 M€/ano</a:t>
                      </a:r>
                    </a:p>
                  </a:txBody>
                  <a:tcPr>
                    <a:solidFill>
                      <a:srgbClr val="0F111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E8EEF4"/>
                          </a:solidFill>
                        </a:defRPr>
                      </a:pPr>
                      <a:r>
                        <a:t>Suporte comercial selectivo</a:t>
                      </a:r>
                    </a:p>
                  </a:txBody>
                  <a:tcPr>
                    <a:solidFill>
                      <a:srgbClr val="0F111A"/>
                    </a:solidFill>
                  </a:tcPr>
                </a:tc>
              </a:tr>
            </a:tbl>
          </a:graphicData>
        </a:graphic>
      </p:graphicFrame>
      <p:pic>
        <p:nvPicPr>
          <p:cNvPr id="4" name="Picture 3" descr="fc_logo_roun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08792" y="320040"/>
            <a:ext cx="914400" cy="9144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57200" y="6309360"/>
            <a:ext cx="11274552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200">
                <a:solidFill>
                  <a:srgbClr val="BDC9D6"/>
                </a:solidFill>
              </a:defRPr>
            </a:pPr>
            <a:r>
              <a:t>11 / 19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0B1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548640"/>
            <a:ext cx="10908792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200" b="1">
                <a:solidFill>
                  <a:srgbClr val="FFCC66"/>
                </a:solidFill>
              </a:rPr>
              <a:t>Custos por classe de esforço (exercício)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731520" y="1371600"/>
          <a:ext cx="10725912" cy="448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5182"/>
                <a:gridCol w="2145182"/>
                <a:gridCol w="2145182"/>
                <a:gridCol w="2145182"/>
                <a:gridCol w="2145184"/>
              </a:tblGrid>
              <a:tr h="896112">
                <a:tc>
                  <a:txBody>
                    <a:bodyPr/>
                    <a:lstStyle/>
                    <a:p>
                      <a:pPr>
                        <a:defRPr sz="1600" b="1">
                          <a:solidFill>
                            <a:srgbClr val="FFCC66"/>
                          </a:solidFill>
                        </a:defRPr>
                      </a:pPr>
                      <a:r>
                        <a:t>Classe</a:t>
                      </a:r>
                    </a:p>
                  </a:txBody>
                  <a:tcPr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600" b="1">
                          <a:solidFill>
                            <a:srgbClr val="FFCC66"/>
                          </a:solidFill>
                        </a:defRPr>
                      </a:pPr>
                      <a:r>
                        <a:t>%</a:t>
                      </a:r>
                    </a:p>
                  </a:txBody>
                  <a:tcPr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600" b="1">
                          <a:solidFill>
                            <a:srgbClr val="FFCC66"/>
                          </a:solidFill>
                        </a:defRPr>
                      </a:pPr>
                      <a:r>
                        <a:t>Custo/app</a:t>
                      </a:r>
                    </a:p>
                  </a:txBody>
                  <a:tcPr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600" b="1">
                          <a:solidFill>
                            <a:srgbClr val="FFCC66"/>
                          </a:solidFill>
                        </a:defRPr>
                      </a:pPr>
                      <a:r>
                        <a:t>Apps (700)</a:t>
                      </a:r>
                    </a:p>
                  </a:txBody>
                  <a:tcPr>
                    <a:solidFill>
                      <a:srgbClr val="11111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600" b="1">
                          <a:solidFill>
                            <a:srgbClr val="FFCC66"/>
                          </a:solidFill>
                        </a:defRPr>
                      </a:pPr>
                      <a:r>
                        <a:t>Total</a:t>
                      </a:r>
                    </a:p>
                  </a:txBody>
                  <a:tcPr>
                    <a:solidFill>
                      <a:srgbClr val="111111"/>
                    </a:solidFill>
                  </a:tcPr>
                </a:tc>
              </a:tr>
              <a:tr h="896112"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E8EEF4"/>
                          </a:solidFill>
                        </a:defRPr>
                      </a:pPr>
                      <a:r>
                        <a:t>S</a:t>
                      </a:r>
                    </a:p>
                  </a:txBody>
                  <a:tcPr>
                    <a:solidFill>
                      <a:srgbClr val="0F111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E8EEF4"/>
                          </a:solidFill>
                        </a:defRPr>
                      </a:pPr>
                      <a:r>
                        <a:t>45%</a:t>
                      </a:r>
                    </a:p>
                  </a:txBody>
                  <a:tcPr>
                    <a:solidFill>
                      <a:srgbClr val="0F111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E8EEF4"/>
                          </a:solidFill>
                        </a:defRPr>
                      </a:pPr>
                      <a:r>
                        <a:t>50.000 €</a:t>
                      </a:r>
                    </a:p>
                  </a:txBody>
                  <a:tcPr>
                    <a:solidFill>
                      <a:srgbClr val="0F111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E8EEF4"/>
                          </a:solidFill>
                        </a:defRPr>
                      </a:pPr>
                      <a:r>
                        <a:t>315</a:t>
                      </a:r>
                    </a:p>
                  </a:txBody>
                  <a:tcPr>
                    <a:solidFill>
                      <a:srgbClr val="0F111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E8EEF4"/>
                          </a:solidFill>
                        </a:defRPr>
                      </a:pPr>
                      <a:r>
                        <a:t>15,75 M€</a:t>
                      </a:r>
                    </a:p>
                  </a:txBody>
                  <a:tcPr>
                    <a:solidFill>
                      <a:srgbClr val="0F111A"/>
                    </a:solidFill>
                  </a:tcPr>
                </a:tc>
              </a:tr>
              <a:tr h="896112"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E8EEF4"/>
                          </a:solidFill>
                        </a:defRPr>
                      </a:pPr>
                      <a:r>
                        <a:t>M</a:t>
                      </a:r>
                    </a:p>
                  </a:txBody>
                  <a:tcPr>
                    <a:solidFill>
                      <a:srgbClr val="0F111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E8EEF4"/>
                          </a:solidFill>
                        </a:defRPr>
                      </a:pPr>
                      <a:r>
                        <a:t>35%</a:t>
                      </a:r>
                    </a:p>
                  </a:txBody>
                  <a:tcPr>
                    <a:solidFill>
                      <a:srgbClr val="0F111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E8EEF4"/>
                          </a:solidFill>
                        </a:defRPr>
                      </a:pPr>
                      <a:r>
                        <a:t>150.000 €</a:t>
                      </a:r>
                    </a:p>
                  </a:txBody>
                  <a:tcPr>
                    <a:solidFill>
                      <a:srgbClr val="0F111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E8EEF4"/>
                          </a:solidFill>
                        </a:defRPr>
                      </a:pPr>
                      <a:r>
                        <a:t>245</a:t>
                      </a:r>
                    </a:p>
                  </a:txBody>
                  <a:tcPr>
                    <a:solidFill>
                      <a:srgbClr val="0F111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E8EEF4"/>
                          </a:solidFill>
                        </a:defRPr>
                      </a:pPr>
                      <a:r>
                        <a:t>36,75 M€</a:t>
                      </a:r>
                    </a:p>
                  </a:txBody>
                  <a:tcPr>
                    <a:solidFill>
                      <a:srgbClr val="0F111A"/>
                    </a:solidFill>
                  </a:tcPr>
                </a:tc>
              </a:tr>
              <a:tr h="896112"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E8EEF4"/>
                          </a:solidFill>
                        </a:defRPr>
                      </a:pPr>
                      <a:r>
                        <a:t>L</a:t>
                      </a:r>
                    </a:p>
                  </a:txBody>
                  <a:tcPr>
                    <a:solidFill>
                      <a:srgbClr val="0F111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E8EEF4"/>
                          </a:solidFill>
                        </a:defRPr>
                      </a:pPr>
                      <a:r>
                        <a:t>15%</a:t>
                      </a:r>
                    </a:p>
                  </a:txBody>
                  <a:tcPr>
                    <a:solidFill>
                      <a:srgbClr val="0F111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E8EEF4"/>
                          </a:solidFill>
                        </a:defRPr>
                      </a:pPr>
                      <a:r>
                        <a:t>450.000 €</a:t>
                      </a:r>
                    </a:p>
                  </a:txBody>
                  <a:tcPr>
                    <a:solidFill>
                      <a:srgbClr val="0F111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E8EEF4"/>
                          </a:solidFill>
                        </a:defRPr>
                      </a:pPr>
                      <a:r>
                        <a:t>105</a:t>
                      </a:r>
                    </a:p>
                  </a:txBody>
                  <a:tcPr>
                    <a:solidFill>
                      <a:srgbClr val="0F111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E8EEF4"/>
                          </a:solidFill>
                        </a:defRPr>
                      </a:pPr>
                      <a:r>
                        <a:t>47,25 M€</a:t>
                      </a:r>
                    </a:p>
                  </a:txBody>
                  <a:tcPr>
                    <a:solidFill>
                      <a:srgbClr val="0F111A"/>
                    </a:solidFill>
                  </a:tcPr>
                </a:tc>
              </a:tr>
              <a:tr h="896112"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E8EEF4"/>
                          </a:solidFill>
                        </a:defRPr>
                      </a:pPr>
                      <a:r>
                        <a:t>XL</a:t>
                      </a:r>
                    </a:p>
                  </a:txBody>
                  <a:tcPr>
                    <a:solidFill>
                      <a:srgbClr val="0F111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E8EEF4"/>
                          </a:solidFill>
                        </a:defRPr>
                      </a:pPr>
                      <a:r>
                        <a:t>5%</a:t>
                      </a:r>
                    </a:p>
                  </a:txBody>
                  <a:tcPr>
                    <a:solidFill>
                      <a:srgbClr val="0F111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E8EEF4"/>
                          </a:solidFill>
                        </a:defRPr>
                      </a:pPr>
                      <a:r>
                        <a:t>1.200.000 €</a:t>
                      </a:r>
                    </a:p>
                  </a:txBody>
                  <a:tcPr>
                    <a:solidFill>
                      <a:srgbClr val="0F111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E8EEF4"/>
                          </a:solidFill>
                        </a:defRPr>
                      </a:pPr>
                      <a:r>
                        <a:t>35</a:t>
                      </a:r>
                    </a:p>
                  </a:txBody>
                  <a:tcPr>
                    <a:solidFill>
                      <a:srgbClr val="0F111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E8EEF4"/>
                          </a:solidFill>
                        </a:defRPr>
                      </a:pPr>
                      <a:r>
                        <a:t>42,00 M€</a:t>
                      </a:r>
                    </a:p>
                  </a:txBody>
                  <a:tcPr>
                    <a:solidFill>
                      <a:srgbClr val="0F111A"/>
                    </a:solidFill>
                  </a:tcPr>
                </a:tc>
              </a:tr>
            </a:tbl>
          </a:graphicData>
        </a:graphic>
      </p:graphicFrame>
      <p:pic>
        <p:nvPicPr>
          <p:cNvPr id="4" name="Picture 3" descr="fc_logo_roun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08792" y="320040"/>
            <a:ext cx="914400" cy="9144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57200" y="6309360"/>
            <a:ext cx="11274552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200">
                <a:solidFill>
                  <a:srgbClr val="BDC9D6"/>
                </a:solidFill>
              </a:defRPr>
            </a:pPr>
            <a:r>
              <a:t>12 / 19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0B1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548640"/>
            <a:ext cx="10908792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200" b="1">
                <a:solidFill>
                  <a:srgbClr val="FFCC66"/>
                </a:solidFill>
              </a:rPr>
              <a:t>Cronograma &amp; Fases (exemplo)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1371600"/>
            <a:ext cx="10543032" cy="4389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100">
                <a:solidFill>
                  <a:srgbClr val="E8EEF4"/>
                </a:solidFill>
              </a:defRPr>
            </a:pPr>
            <a:r>
              <a:t>Descoberta: 4–8 semanas — inventário e baseline energético.</a:t>
            </a:r>
          </a:p>
          <a:p>
            <a:pPr>
              <a:defRPr sz="2100">
                <a:solidFill>
                  <a:srgbClr val="E8EEF4"/>
                </a:solidFill>
              </a:defRPr>
            </a:pPr>
            <a:r>
              <a:t>Fase 1 (0–6 m): núcleo, identidade, 3 domínios piloto.</a:t>
            </a:r>
          </a:p>
          <a:p>
            <a:pPr>
              <a:defRPr sz="2100">
                <a:solidFill>
                  <a:srgbClr val="E8EEF4"/>
                </a:solidFill>
              </a:defRPr>
            </a:pPr>
            <a:r>
              <a:t>Fase 2 (6–12 m): 200–300 apps S/M; observabilidade total.</a:t>
            </a:r>
          </a:p>
          <a:p>
            <a:pPr>
              <a:defRPr sz="2100">
                <a:solidFill>
                  <a:srgbClr val="E8EEF4"/>
                </a:solidFill>
              </a:defRPr>
            </a:pPr>
            <a:r>
              <a:t>Fase 3 (12–24 m): remanescente L/XL; optimização e finops.</a:t>
            </a:r>
          </a:p>
        </p:txBody>
      </p:sp>
      <p:pic>
        <p:nvPicPr>
          <p:cNvPr id="4" name="Picture 3" descr="fc_logo_roun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08792" y="320040"/>
            <a:ext cx="914400" cy="9144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57200" y="6309360"/>
            <a:ext cx="11274552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200">
                <a:solidFill>
                  <a:srgbClr val="BDC9D6"/>
                </a:solidFill>
              </a:defRPr>
            </a:pPr>
            <a:r>
              <a:t>13 / 19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0B1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548640"/>
            <a:ext cx="10908792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200" b="1">
                <a:solidFill>
                  <a:srgbClr val="FFCC66"/>
                </a:solidFill>
              </a:rPr>
              <a:t>SLOs, KPIs e Fiabilidade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1371600"/>
            <a:ext cx="10543032" cy="4389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100">
                <a:solidFill>
                  <a:srgbClr val="E8EEF4"/>
                </a:solidFill>
              </a:defRPr>
            </a:pPr>
            <a:r>
              <a:t>Disponibilidade ≥ 99,95% (Identidade 99,99%).</a:t>
            </a:r>
          </a:p>
          <a:p>
            <a:pPr>
              <a:defRPr sz="2100">
                <a:solidFill>
                  <a:srgbClr val="E8EEF4"/>
                </a:solidFill>
              </a:defRPr>
            </a:pPr>
            <a:r>
              <a:t>Latência p95: leitura ≤ 300 ms; escrita ≤ 800 ms.</a:t>
            </a:r>
          </a:p>
          <a:p>
            <a:pPr>
              <a:defRPr sz="2100">
                <a:solidFill>
                  <a:srgbClr val="E8EEF4"/>
                </a:solidFill>
              </a:defRPr>
            </a:pPr>
            <a:r>
              <a:t>Orçamento de erro 5%/mês; restauro e RPO≈0 onde crítico.</a:t>
            </a:r>
          </a:p>
        </p:txBody>
      </p:sp>
      <p:pic>
        <p:nvPicPr>
          <p:cNvPr id="4" name="Picture 3" descr="fc_logo_roun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08792" y="320040"/>
            <a:ext cx="914400" cy="9144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57200" y="6309360"/>
            <a:ext cx="11274552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200">
                <a:solidFill>
                  <a:srgbClr val="BDC9D6"/>
                </a:solidFill>
              </a:defRPr>
            </a:pPr>
            <a:r>
              <a:t>14 / 19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0B1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548640"/>
            <a:ext cx="10908792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200" b="1">
                <a:solidFill>
                  <a:srgbClr val="FFCC66"/>
                </a:solidFill>
              </a:rPr>
              <a:t>Riscos &amp; Mitigações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1371600"/>
            <a:ext cx="10543032" cy="4389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100">
                <a:solidFill>
                  <a:srgbClr val="E8EEF4"/>
                </a:solidFill>
              </a:defRPr>
            </a:pPr>
            <a:r>
              <a:t>Cultura e governança — formação, runbooks, patrocínio executivo.</a:t>
            </a:r>
          </a:p>
          <a:p>
            <a:pPr>
              <a:defRPr sz="2100">
                <a:solidFill>
                  <a:srgbClr val="E8EEF4"/>
                </a:solidFill>
              </a:defRPr>
            </a:pPr>
            <a:r>
              <a:t>Legados complexos — estrangulamento por APIs, adapters.</a:t>
            </a:r>
          </a:p>
          <a:p>
            <a:pPr>
              <a:defRPr sz="2100">
                <a:solidFill>
                  <a:srgbClr val="E8EEF4"/>
                </a:solidFill>
              </a:defRPr>
            </a:pPr>
            <a:r>
              <a:t>Energia/rede — contratos e peering; testes de falha programados.</a:t>
            </a:r>
          </a:p>
        </p:txBody>
      </p:sp>
      <p:pic>
        <p:nvPicPr>
          <p:cNvPr id="4" name="Picture 3" descr="fc_logo_roun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08792" y="320040"/>
            <a:ext cx="914400" cy="9144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57200" y="6309360"/>
            <a:ext cx="11274552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200">
                <a:solidFill>
                  <a:srgbClr val="BDC9D6"/>
                </a:solidFill>
              </a:defRPr>
            </a:pPr>
            <a:r>
              <a:t>15 / 19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0B1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548640"/>
            <a:ext cx="10908792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200" b="1">
                <a:solidFill>
                  <a:srgbClr val="FFCC66"/>
                </a:solidFill>
              </a:rPr>
              <a:t>Modelo Operacional &amp; Governança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1371600"/>
            <a:ext cx="10543032" cy="4389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100">
                <a:solidFill>
                  <a:srgbClr val="E8EEF4"/>
                </a:solidFill>
              </a:defRPr>
            </a:pPr>
            <a:r>
              <a:t>Equipa SRE central + equipas de domínio (feature teams).</a:t>
            </a:r>
          </a:p>
          <a:p>
            <a:pPr>
              <a:defRPr sz="2100">
                <a:solidFill>
                  <a:srgbClr val="E8EEF4"/>
                </a:solidFill>
              </a:defRPr>
            </a:pPr>
            <a:r>
              <a:t>Catálogo, golden paths, templates; políticas como código.</a:t>
            </a:r>
          </a:p>
          <a:p>
            <a:pPr>
              <a:defRPr sz="2100">
                <a:solidFill>
                  <a:srgbClr val="E8EEF4"/>
                </a:solidFill>
              </a:defRPr>
            </a:pPr>
            <a:r>
              <a:t>Ciclos trimestrais e melhoria contínua após post-mortems.</a:t>
            </a:r>
          </a:p>
        </p:txBody>
      </p:sp>
      <p:pic>
        <p:nvPicPr>
          <p:cNvPr id="4" name="Picture 3" descr="fc_logo_roun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08792" y="320040"/>
            <a:ext cx="914400" cy="9144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57200" y="6309360"/>
            <a:ext cx="11274552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200">
                <a:solidFill>
                  <a:srgbClr val="BDC9D6"/>
                </a:solidFill>
              </a:defRPr>
            </a:pPr>
            <a:r>
              <a:t>16 / 19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0B1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548640"/>
            <a:ext cx="10908792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200" b="1">
                <a:solidFill>
                  <a:srgbClr val="FFCC66"/>
                </a:solidFill>
              </a:rPr>
              <a:t>Próximos Passos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1371600"/>
            <a:ext cx="10543032" cy="4389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100">
                <a:solidFill>
                  <a:srgbClr val="E8EEF4"/>
                </a:solidFill>
              </a:defRPr>
            </a:pPr>
            <a:r>
              <a:t>Aprovar descoberta e baseline (energia, PUE, apps).</a:t>
            </a:r>
          </a:p>
          <a:p>
            <a:pPr>
              <a:defRPr sz="2100">
                <a:solidFill>
                  <a:srgbClr val="E8EEF4"/>
                </a:solidFill>
              </a:defRPr>
            </a:pPr>
            <a:r>
              <a:t>Fechar BoM e cronograma por domínio.</a:t>
            </a:r>
          </a:p>
          <a:p>
            <a:pPr>
              <a:defRPr sz="2100">
                <a:solidFill>
                  <a:srgbClr val="E8EEF4"/>
                </a:solidFill>
              </a:defRPr>
            </a:pPr>
            <a:r>
              <a:t>Executar pilotos com SLOs públicos e auditoria.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5760720"/>
            <a:ext cx="10908792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300">
                <a:solidFill>
                  <a:srgbClr val="BDC9D6"/>
                </a:solidFill>
              </a:defRPr>
            </a:pPr>
            <a:r>
              <a:t>Contactos: Francisco Gonçalves &amp; Augustus Veritas Lumen — Fragmentos do Caos</a:t>
            </a:r>
          </a:p>
        </p:txBody>
      </p:sp>
      <p:pic>
        <p:nvPicPr>
          <p:cNvPr id="5" name="Picture 4" descr="fc_logo_roun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08792" y="320040"/>
            <a:ext cx="914400" cy="914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57200" y="6309360"/>
            <a:ext cx="11274552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200">
                <a:solidFill>
                  <a:srgbClr val="BDC9D6"/>
                </a:solidFill>
              </a:defRPr>
            </a:pPr>
            <a:r>
              <a:t>17 / 19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0B1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548640"/>
            <a:ext cx="10908792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200" b="1">
                <a:solidFill>
                  <a:srgbClr val="FFCC66"/>
                </a:solidFill>
              </a:rPr>
              <a:t>Sobre o Autor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1371600"/>
            <a:ext cx="10543032" cy="4389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100">
                <a:solidFill>
                  <a:srgbClr val="E8EEF4"/>
                </a:solidFill>
              </a:defRPr>
            </a:pPr>
            <a:r>
              <a:t>Francisco Gonçalves — Programador e arquitecto de sistemas, com 50 anos de experiência em TI, redes, segurança e dados.</a:t>
            </a:r>
          </a:p>
          <a:p>
            <a:pPr lvl="1">
              <a:defRPr sz="2000">
                <a:solidFill>
                  <a:srgbClr val="E8EEF4"/>
                </a:solidFill>
              </a:defRPr>
            </a:pPr>
            <a:r>
              <a:t>Fundador da Softelabs; autor do blogue Fragmentos do Caos (análise tecnológica e cívica).</a:t>
            </a:r>
          </a:p>
          <a:p>
            <a:pPr lvl="1">
              <a:defRPr sz="2000">
                <a:solidFill>
                  <a:srgbClr val="E8EEF4"/>
                </a:solidFill>
              </a:defRPr>
            </a:pPr>
            <a:r>
              <a:t>Experiência em Unix/Linux, virtualização, redes síncronas/assíncronas e integração de sistemas.</a:t>
            </a:r>
          </a:p>
          <a:p>
            <a:pPr lvl="1">
              <a:defRPr sz="2000">
                <a:solidFill>
                  <a:srgbClr val="E8EEF4"/>
                </a:solidFill>
              </a:defRPr>
            </a:pPr>
            <a:r>
              <a:t>Projectos de automação, segurança, observabilidade e plataformas de dados em organizações complexas.</a:t>
            </a:r>
          </a:p>
          <a:p>
            <a:pPr lvl="1">
              <a:defRPr sz="2000">
                <a:solidFill>
                  <a:srgbClr val="E8EEF4"/>
                </a:solidFill>
              </a:defRPr>
            </a:pPr>
            <a:r>
              <a:t>Missão: soberania digital, simplicidade operacional e serviço público com SLOs claros.</a:t>
            </a:r>
          </a:p>
          <a:p>
            <a:pPr>
              <a:defRPr sz="2000">
                <a:solidFill>
                  <a:srgbClr val="E8EEF4"/>
                </a:solidFill>
              </a:defRPr>
            </a:pPr>
            <a:r>
              <a:t>Co-autoria: Augustus Veritas Lumen — IA parceira criativa e técnica neste estudo.</a:t>
            </a:r>
          </a:p>
          <a:p>
            <a:pPr>
              <a:defRPr sz="1800">
                <a:solidFill>
                  <a:srgbClr val="BDC9D6"/>
                </a:solidFill>
              </a:defRPr>
            </a:pPr>
            <a:r>
              <a:t>Mais em: https://www.fragmentoscaos.eu/</a:t>
            </a:r>
          </a:p>
        </p:txBody>
      </p:sp>
      <p:pic>
        <p:nvPicPr>
          <p:cNvPr id="4" name="Picture 3" descr="fc_logo_roun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08792" y="320040"/>
            <a:ext cx="914400" cy="9144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57200" y="6309360"/>
            <a:ext cx="11274552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200">
                <a:solidFill>
                  <a:srgbClr val="BDC9D6"/>
                </a:solidFill>
              </a:defRPr>
            </a:pPr>
            <a:r>
              <a:t>18 / 19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0B1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2194560"/>
            <a:ext cx="10908792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400" b="1">
                <a:solidFill>
                  <a:srgbClr val="FFCC66"/>
                </a:solidFill>
              </a:rPr>
              <a:t>Perguntas &amp; Respostas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3108960"/>
            <a:ext cx="10908792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>
                <a:solidFill>
                  <a:srgbClr val="E8EEF4"/>
                </a:solidFill>
              </a:rPr>
              <a:t>Obrigado!</a:t>
            </a:r>
          </a:p>
        </p:txBody>
      </p:sp>
      <p:pic>
        <p:nvPicPr>
          <p:cNvPr id="4" name="Picture 3" descr="fc_logo_roun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08792" y="320040"/>
            <a:ext cx="914400" cy="9144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57200" y="6309360"/>
            <a:ext cx="11274552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200">
                <a:solidFill>
                  <a:srgbClr val="BDC9D6"/>
                </a:solidFill>
              </a:defRPr>
            </a:pPr>
            <a:r>
              <a:t>19 / 19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0B1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548640"/>
            <a:ext cx="10908792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200" b="1">
                <a:solidFill>
                  <a:srgbClr val="FFCC66"/>
                </a:solidFill>
              </a:rPr>
              <a:t>Sumário Executivo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1371600"/>
            <a:ext cx="10543032" cy="4389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100">
                <a:solidFill>
                  <a:srgbClr val="E8EEF4"/>
                </a:solidFill>
              </a:defRPr>
            </a:pPr>
            <a:r>
              <a:t>Plataforma única, browser-enabled, stack aberto e segurança por desenho.</a:t>
            </a:r>
          </a:p>
          <a:p>
            <a:pPr>
              <a:defRPr sz="2100">
                <a:solidFill>
                  <a:srgbClr val="E8EEF4"/>
                </a:solidFill>
              </a:defRPr>
            </a:pPr>
            <a:r>
              <a:t>Active-active Lisboa ↔ Porto, replicação em tempo real e dados soberanos.</a:t>
            </a:r>
          </a:p>
          <a:p>
            <a:pPr>
              <a:defRPr sz="2100">
                <a:solidFill>
                  <a:srgbClr val="E8EEF4"/>
                </a:solidFill>
              </a:defRPr>
            </a:pPr>
            <a:r>
              <a:t>Integração: APIs (OpenAPI) e eventos; gateway leve, sem 'portalite'.</a:t>
            </a:r>
          </a:p>
          <a:p>
            <a:pPr>
              <a:defRPr sz="2100">
                <a:solidFill>
                  <a:srgbClr val="E8EEF4"/>
                </a:solidFill>
              </a:defRPr>
            </a:pPr>
            <a:r>
              <a:t>Observabilidade unificada; SLO 99,95% por domínio (Identidade 99,99%).</a:t>
            </a:r>
          </a:p>
        </p:txBody>
      </p:sp>
      <p:pic>
        <p:nvPicPr>
          <p:cNvPr id="4" name="Picture 3" descr="fc_logo_roun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08792" y="320040"/>
            <a:ext cx="914400" cy="9144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57200" y="6309360"/>
            <a:ext cx="11274552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200">
                <a:solidFill>
                  <a:srgbClr val="BDC9D6"/>
                </a:solidFill>
              </a:defRPr>
            </a:pPr>
            <a:r>
              <a:t>2 / 19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0B1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548640"/>
            <a:ext cx="10908792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200" b="1">
                <a:solidFill>
                  <a:srgbClr val="FFCC66"/>
                </a:solidFill>
              </a:rPr>
              <a:t>Visão &amp; Princípios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371600"/>
            <a:ext cx="4997196" cy="4937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100">
                <a:solidFill>
                  <a:srgbClr val="E8EEF4"/>
                </a:solidFill>
              </a:defRPr>
            </a:pPr>
            <a:r>
              <a:t>Simplicidade radical: menos peças, menos entropia.</a:t>
            </a:r>
          </a:p>
          <a:p>
            <a:pPr>
              <a:defRPr sz="2100">
                <a:solidFill>
                  <a:srgbClr val="E8EEF4"/>
                </a:solidFill>
              </a:defRPr>
            </a:pPr>
            <a:r>
              <a:t>Abertura por omissão: portabilidade e sem lock-in.</a:t>
            </a:r>
          </a:p>
          <a:p>
            <a:pPr>
              <a:defRPr sz="2100">
                <a:solidFill>
                  <a:srgbClr val="E8EEF4"/>
                </a:solidFill>
              </a:defRPr>
            </a:pPr>
            <a:r>
              <a:t>Segurança zero-trust: menor privilégio por desenho.</a:t>
            </a:r>
          </a:p>
          <a:p>
            <a:pPr>
              <a:defRPr sz="2100">
                <a:solidFill>
                  <a:srgbClr val="E8EEF4"/>
                </a:solidFill>
              </a:defRPr>
            </a:pPr>
            <a:r>
              <a:t>Acessibilidade por defeito (WCAG 2.2 AA).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60236" y="1371600"/>
            <a:ext cx="4997196" cy="4937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100">
                <a:solidFill>
                  <a:srgbClr val="E8EEF4"/>
                </a:solidFill>
              </a:defRPr>
            </a:pPr>
            <a:r>
              <a:t>Automação total: IaC, CI/CD e políticas como código.</a:t>
            </a:r>
          </a:p>
          <a:p>
            <a:pPr>
              <a:defRPr sz="2100">
                <a:solidFill>
                  <a:srgbClr val="E8EEF4"/>
                </a:solidFill>
              </a:defRPr>
            </a:pPr>
            <a:r>
              <a:t>Observabilidade desde o dia 0 (métricas/logs/traces).</a:t>
            </a:r>
          </a:p>
          <a:p>
            <a:pPr>
              <a:defRPr sz="2100">
                <a:solidFill>
                  <a:srgbClr val="E8EEF4"/>
                </a:solidFill>
              </a:defRPr>
            </a:pPr>
            <a:r>
              <a:t>IA aplicada: previsão de procura, anomalias, fraude.</a:t>
            </a:r>
          </a:p>
          <a:p>
            <a:pPr>
              <a:defRPr sz="2100">
                <a:solidFill>
                  <a:srgbClr val="E8EEF4"/>
                </a:solidFill>
              </a:defRPr>
            </a:pPr>
            <a:r>
              <a:t>Governança e trilho de auditoria imutável.</a:t>
            </a:r>
          </a:p>
        </p:txBody>
      </p:sp>
      <p:pic>
        <p:nvPicPr>
          <p:cNvPr id="5" name="Picture 4" descr="fc_logo_roun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08792" y="320040"/>
            <a:ext cx="914400" cy="914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57200" y="6309360"/>
            <a:ext cx="11274552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200">
                <a:solidFill>
                  <a:srgbClr val="BDC9D6"/>
                </a:solidFill>
              </a:defRPr>
            </a:pPr>
            <a:r>
              <a:t>3 / 19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0B1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548640"/>
            <a:ext cx="10908792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200" b="1">
                <a:solidFill>
                  <a:srgbClr val="FFCC66"/>
                </a:solidFill>
              </a:rPr>
              <a:t>Arquitectura Alvo (alto nível)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1371600"/>
            <a:ext cx="10543032" cy="4389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100">
                <a:solidFill>
                  <a:srgbClr val="E8EEF4"/>
                </a:solidFill>
              </a:defRPr>
            </a:pPr>
            <a:r>
              <a:t>Kubernetes multi-cluster (Lx↔Po), ArgoCD; Terraform/Ansible.</a:t>
            </a:r>
          </a:p>
          <a:p>
            <a:pPr>
              <a:defRPr sz="2100">
                <a:solidFill>
                  <a:srgbClr val="E8EEF4"/>
                </a:solidFill>
              </a:defRPr>
            </a:pPr>
            <a:r>
              <a:t>Keycloak OIDC/SAML, eIDAS/CC, MFA/WebAuthn, RBAC/ABAC.</a:t>
            </a:r>
          </a:p>
          <a:p>
            <a:pPr>
              <a:defRPr sz="2100">
                <a:solidFill>
                  <a:srgbClr val="E8EEF4"/>
                </a:solidFill>
              </a:defRPr>
            </a:pPr>
            <a:r>
              <a:t>PostgreSQL 16+ (Patroni/PITR), Debezium; Ceph/S3 WORM.</a:t>
            </a:r>
          </a:p>
          <a:p>
            <a:pPr>
              <a:defRPr sz="2100">
                <a:solidFill>
                  <a:srgbClr val="E8EEF4"/>
                </a:solidFill>
              </a:defRPr>
            </a:pPr>
            <a:r>
              <a:t>APIs (OpenAPI) + eventos NATS; gateway leve observável.</a:t>
            </a:r>
          </a:p>
          <a:p>
            <a:pPr>
              <a:defRPr sz="2100">
                <a:solidFill>
                  <a:srgbClr val="E8EEF4"/>
                </a:solidFill>
              </a:defRPr>
            </a:pPr>
            <a:r>
              <a:t>OTel→Prom/Graf; Wazuh/SIEM; SAST/DAST; PKI/HSM.</a:t>
            </a:r>
          </a:p>
        </p:txBody>
      </p:sp>
      <p:pic>
        <p:nvPicPr>
          <p:cNvPr id="4" name="Picture 3" descr="fc_logo_roun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08792" y="320040"/>
            <a:ext cx="914400" cy="9144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57200" y="6309360"/>
            <a:ext cx="11274552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200">
                <a:solidFill>
                  <a:srgbClr val="BDC9D6"/>
                </a:solidFill>
              </a:defRPr>
            </a:pPr>
            <a:r>
              <a:t>4 / 19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0B1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548640"/>
            <a:ext cx="10908792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200" b="1">
                <a:solidFill>
                  <a:srgbClr val="FFCC66"/>
                </a:solidFill>
              </a:rPr>
              <a:t>Identidade &amp; Acesso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1371600"/>
            <a:ext cx="10543032" cy="4389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100">
                <a:solidFill>
                  <a:srgbClr val="E8EEF4"/>
                </a:solidFill>
              </a:defRPr>
            </a:pPr>
            <a:r>
              <a:t>Keycloak OIDC/SAML; integração CC/eIDAS; MFA/WebAuthn.</a:t>
            </a:r>
          </a:p>
          <a:p>
            <a:pPr>
              <a:defRPr sz="2100">
                <a:solidFill>
                  <a:srgbClr val="E8EEF4"/>
                </a:solidFill>
              </a:defRPr>
            </a:pPr>
            <a:r>
              <a:t>Perfis e papéis com RBAC/ABAC; JIT provisioning.</a:t>
            </a:r>
          </a:p>
          <a:p>
            <a:pPr>
              <a:defRPr sz="2100">
                <a:solidFill>
                  <a:srgbClr val="E8EEF4"/>
                </a:solidFill>
              </a:defRPr>
            </a:pPr>
            <a:r>
              <a:t>Auditoria por sessão; segregação multi-domínio.</a:t>
            </a:r>
          </a:p>
        </p:txBody>
      </p:sp>
      <p:pic>
        <p:nvPicPr>
          <p:cNvPr id="4" name="Picture 3" descr="fc_logo_roun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08792" y="320040"/>
            <a:ext cx="914400" cy="9144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57200" y="6309360"/>
            <a:ext cx="11274552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200">
                <a:solidFill>
                  <a:srgbClr val="BDC9D6"/>
                </a:solidFill>
              </a:defRPr>
            </a:pPr>
            <a:r>
              <a:t>5 / 19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0B1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548640"/>
            <a:ext cx="10908792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200" b="1">
                <a:solidFill>
                  <a:srgbClr val="FFCC66"/>
                </a:solidFill>
              </a:rPr>
              <a:t>Dados &amp; Persistência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1371600"/>
            <a:ext cx="10543032" cy="4389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100">
                <a:solidFill>
                  <a:srgbClr val="E8EEF4"/>
                </a:solidFill>
              </a:defRPr>
            </a:pPr>
            <a:r>
              <a:t>Patroni para HA e failover; PITR para recuperação granular.</a:t>
            </a:r>
          </a:p>
          <a:p>
            <a:pPr>
              <a:defRPr sz="2100">
                <a:solidFill>
                  <a:srgbClr val="E8EEF4"/>
                </a:solidFill>
              </a:defRPr>
            </a:pPr>
            <a:r>
              <a:t>CDC com Debezium; esquema e migrações controladas.</a:t>
            </a:r>
          </a:p>
          <a:p>
            <a:pPr>
              <a:defRPr sz="2100">
                <a:solidFill>
                  <a:srgbClr val="E8EEF4"/>
                </a:solidFill>
              </a:defRPr>
            </a:pPr>
            <a:r>
              <a:t>Object storage Ceph/S3 com object-lock (WORM) e cifragem.</a:t>
            </a:r>
          </a:p>
        </p:txBody>
      </p:sp>
      <p:pic>
        <p:nvPicPr>
          <p:cNvPr id="4" name="Picture 3" descr="fc_logo_roun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08792" y="320040"/>
            <a:ext cx="914400" cy="9144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57200" y="6309360"/>
            <a:ext cx="11274552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200">
                <a:solidFill>
                  <a:srgbClr val="BDC9D6"/>
                </a:solidFill>
              </a:defRPr>
            </a:pPr>
            <a:r>
              <a:t>6 / 19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0B1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548640"/>
            <a:ext cx="10908792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200" b="1">
                <a:solidFill>
                  <a:srgbClr val="FFCC66"/>
                </a:solidFill>
              </a:rPr>
              <a:t>Integração (APIs + Eventos)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1371600"/>
            <a:ext cx="10543032" cy="4389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100">
                <a:solidFill>
                  <a:srgbClr val="E8EEF4"/>
                </a:solidFill>
              </a:defRPr>
            </a:pPr>
            <a:r>
              <a:t>Contratos OpenAPI versionados; testes de contrato e SDKs.</a:t>
            </a:r>
          </a:p>
          <a:p>
            <a:pPr>
              <a:defRPr sz="2100">
                <a:solidFill>
                  <a:srgbClr val="E8EEF4"/>
                </a:solidFill>
              </a:defRPr>
            </a:pPr>
            <a:r>
              <a:t>NATS como backbone de eventos; desacoplamento e resiliência.</a:t>
            </a:r>
          </a:p>
          <a:p>
            <a:pPr>
              <a:defRPr sz="2100">
                <a:solidFill>
                  <a:srgbClr val="E8EEF4"/>
                </a:solidFill>
              </a:defRPr>
            </a:pPr>
            <a:r>
              <a:t>Gateway único: auth, quotas, auditoria e observabilidade.</a:t>
            </a:r>
          </a:p>
        </p:txBody>
      </p:sp>
      <p:pic>
        <p:nvPicPr>
          <p:cNvPr id="4" name="Picture 3" descr="fc_logo_roun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08792" y="320040"/>
            <a:ext cx="914400" cy="9144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57200" y="6309360"/>
            <a:ext cx="11274552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200">
                <a:solidFill>
                  <a:srgbClr val="BDC9D6"/>
                </a:solidFill>
              </a:defRPr>
            </a:pPr>
            <a:r>
              <a:t>7 / 19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0B1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548640"/>
            <a:ext cx="10908792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200" b="1">
                <a:solidFill>
                  <a:srgbClr val="FFCC66"/>
                </a:solidFill>
              </a:rPr>
              <a:t>Observabilidade &amp; Segurança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1371600"/>
            <a:ext cx="10543032" cy="4389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100">
                <a:solidFill>
                  <a:srgbClr val="E8EEF4"/>
                </a:solidFill>
              </a:defRPr>
            </a:pPr>
            <a:r>
              <a:t>OTel em todas as apps; p95/p99 monitorizado; orçamentos de erro.</a:t>
            </a:r>
          </a:p>
          <a:p>
            <a:pPr>
              <a:defRPr sz="2100">
                <a:solidFill>
                  <a:srgbClr val="E8EEF4"/>
                </a:solidFill>
              </a:defRPr>
            </a:pPr>
            <a:r>
              <a:t>Grafana por domínio e SLOs públicos; post-mortems.</a:t>
            </a:r>
          </a:p>
          <a:p>
            <a:pPr>
              <a:defRPr sz="2100">
                <a:solidFill>
                  <a:srgbClr val="E8EEF4"/>
                </a:solidFill>
              </a:defRPr>
            </a:pPr>
            <a:r>
              <a:t>Hardening CIS; Wazuh/SIEM; gestão de segredos; DAST/SAST.</a:t>
            </a:r>
          </a:p>
        </p:txBody>
      </p:sp>
      <p:pic>
        <p:nvPicPr>
          <p:cNvPr id="4" name="Picture 3" descr="fc_logo_roun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08792" y="320040"/>
            <a:ext cx="914400" cy="9144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57200" y="6309360"/>
            <a:ext cx="11274552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200">
                <a:solidFill>
                  <a:srgbClr val="BDC9D6"/>
                </a:solidFill>
              </a:defRPr>
            </a:pPr>
            <a:r>
              <a:t>8 / 19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B0B1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548640"/>
            <a:ext cx="10908792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200" b="1">
                <a:solidFill>
                  <a:srgbClr val="FFCC66"/>
                </a:solidFill>
              </a:rPr>
              <a:t>Topologia de Data-Center (Lisboa ↔ Porto)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1371600"/>
            <a:ext cx="10543032" cy="4389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100">
                <a:solidFill>
                  <a:srgbClr val="E8EEF4"/>
                </a:solidFill>
              </a:defRPr>
            </a:pPr>
            <a:r>
              <a:t>Plano active-active; DNS com health checks; BGP multi-operador.</a:t>
            </a:r>
          </a:p>
          <a:p>
            <a:pPr>
              <a:defRPr sz="2100">
                <a:solidFill>
                  <a:srgbClr val="E8EEF4"/>
                </a:solidFill>
              </a:defRPr>
            </a:pPr>
            <a:r>
              <a:t>Backups testados; runbooks de failover; game days regulares.</a:t>
            </a:r>
          </a:p>
          <a:p>
            <a:pPr>
              <a:defRPr sz="2100">
                <a:solidFill>
                  <a:srgbClr val="E8EEF4"/>
                </a:solidFill>
              </a:defRPr>
            </a:pPr>
            <a:r>
              <a:t>DDoS upstream; peering governamental; caminhos redundantes.</a:t>
            </a:r>
          </a:p>
        </p:txBody>
      </p:sp>
      <p:pic>
        <p:nvPicPr>
          <p:cNvPr id="4" name="Picture 3" descr="fc_logo_roun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08792" y="320040"/>
            <a:ext cx="914400" cy="9144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57200" y="6309360"/>
            <a:ext cx="11274552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200">
                <a:solidFill>
                  <a:srgbClr val="BDC9D6"/>
                </a:solidFill>
              </a:defRPr>
            </a:pPr>
            <a:r>
              <a:t>9 / 19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